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78" r:id="rId5"/>
    <p:sldId id="279" r:id="rId6"/>
    <p:sldId id="280" r:id="rId7"/>
    <p:sldId id="281" r:id="rId8"/>
    <p:sldId id="282" r:id="rId9"/>
    <p:sldId id="284" r:id="rId10"/>
    <p:sldId id="285" r:id="rId11"/>
    <p:sldId id="283" r:id="rId12"/>
    <p:sldId id="287" r:id="rId13"/>
    <p:sldId id="288" r:id="rId14"/>
    <p:sldId id="286" r:id="rId15"/>
    <p:sldId id="289" r:id="rId16"/>
    <p:sldId id="290" r:id="rId17"/>
    <p:sldId id="291" r:id="rId18"/>
    <p:sldId id="292" r:id="rId19"/>
    <p:sldId id="301" r:id="rId20"/>
    <p:sldId id="294" r:id="rId21"/>
    <p:sldId id="295" r:id="rId22"/>
    <p:sldId id="296" r:id="rId23"/>
    <p:sldId id="297" r:id="rId24"/>
    <p:sldId id="300" r:id="rId25"/>
    <p:sldId id="298" r:id="rId26"/>
    <p:sldId id="299" r:id="rId27"/>
    <p:sldId id="277" r:id="rId28"/>
  </p:sldIdLst>
  <p:sldSz cx="10077450" cy="75628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808" autoAdjust="0"/>
  </p:normalViewPr>
  <p:slideViewPr>
    <p:cSldViewPr>
      <p:cViewPr>
        <p:scale>
          <a:sx n="99" d="100"/>
          <a:sy n="99" d="100"/>
        </p:scale>
        <p:origin x="-1080" y="200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59640" y="442548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6232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35964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014560" y="1980360"/>
            <a:ext cx="5867280" cy="4681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14560" y="1980360"/>
            <a:ext cx="5867280" cy="468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359640" y="360000"/>
            <a:ext cx="9357120" cy="417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35964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6232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359640" y="442548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9640" y="442548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06232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35964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2014560" y="1980360"/>
            <a:ext cx="5867280" cy="4681440"/>
          </a:xfrm>
          <a:prstGeom prst="rect">
            <a:avLst/>
          </a:prstGeom>
          <a:ln>
            <a:noFill/>
          </a:ln>
        </p:spPr>
      </p:pic>
      <p:pic>
        <p:nvPicPr>
          <p:cNvPr id="81" name="Picture 80"/>
          <p:cNvPicPr/>
          <p:nvPr/>
        </p:nvPicPr>
        <p:blipFill>
          <a:blip r:embed="rId2"/>
          <a:stretch/>
        </p:blipFill>
        <p:spPr>
          <a:xfrm>
            <a:off x="2014560" y="1980360"/>
            <a:ext cx="5867280" cy="468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59640" y="360000"/>
            <a:ext cx="9357120" cy="417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35964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06232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59640" y="442548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3640" y="6888960"/>
            <a:ext cx="234756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5920" y="6888960"/>
            <a:ext cx="319392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4840" y="6888960"/>
            <a:ext cx="234756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99450491-B263-47EF-8EE1-23B2FC9566C7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6760" cy="1260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7557480" y="6841800"/>
            <a:ext cx="2519280" cy="540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899640" y="6841800"/>
            <a:ext cx="6477840" cy="540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79640" y="6841800"/>
            <a:ext cx="540000" cy="540000"/>
          </a:xfrm>
          <a:prstGeom prst="rect">
            <a:avLst/>
          </a:prstGeom>
          <a:solidFill>
            <a:srgbClr val="F44336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3010" b="1">
                <a:latin typeface="Source Sans Pro Black"/>
              </a:rPr>
              <a:t>Click to edit the title text format</a:t>
            </a:r>
            <a:endParaRPr/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600" b="1">
                <a:latin typeface="Source Sans Pro Semibold"/>
              </a:rPr>
              <a:t>Click to edit the outline text format</a:t>
            </a:r>
            <a:endParaRPr/>
          </a:p>
          <a:p>
            <a:pPr lvl="1"/>
            <a:r>
              <a:rPr lang="en-US" sz="2200">
                <a:latin typeface="Source Sans Pro Light"/>
              </a:rPr>
              <a:t>Second Outline Level</a:t>
            </a:r>
            <a:endParaRPr/>
          </a:p>
          <a:p>
            <a:pPr lvl="2"/>
            <a:r>
              <a:rPr lang="en-US">
                <a:latin typeface="Source Sans Pro Light"/>
              </a:rPr>
              <a:t>Third Outline Level</a:t>
            </a:r>
            <a:endParaRPr/>
          </a:p>
          <a:p>
            <a:pPr lvl="3"/>
            <a:r>
              <a:rPr lang="en-US" sz="1600">
                <a:latin typeface="Source Sans Pro Light"/>
              </a:rPr>
              <a:t>Fourth Outline Level</a:t>
            </a:r>
            <a:endParaRPr/>
          </a:p>
          <a:p>
            <a:pPr lvl="4"/>
            <a:r>
              <a:rPr lang="en-US" sz="1600">
                <a:latin typeface="Source Sans Pro Light"/>
              </a:rPr>
              <a:t>Fifth Outline Level</a:t>
            </a:r>
            <a:endParaRPr/>
          </a:p>
          <a:p>
            <a:pPr lvl="5"/>
            <a:r>
              <a:rPr lang="en-US" sz="1600">
                <a:latin typeface="Source Sans Pro Light"/>
              </a:rPr>
              <a:t>Sixth Outline Level</a:t>
            </a:r>
            <a:endParaRPr/>
          </a:p>
          <a:p>
            <a:pPr lvl="6"/>
            <a:r>
              <a:rPr lang="en-US" sz="1600">
                <a:latin typeface="Source Sans Pro Light"/>
              </a:rPr>
              <a:t>Seventh Outline Level</a:t>
            </a:r>
            <a:endParaRPr/>
          </a:p>
        </p:txBody>
      </p:sp>
      <p:sp>
        <p:nvSpPr>
          <p:cNvPr id="45" name="PlaceHolder 7"/>
          <p:cNvSpPr>
            <a:spLocks noGrp="1"/>
          </p:cNvSpPr>
          <p:nvPr>
            <p:ph type="dt"/>
          </p:nvPr>
        </p:nvSpPr>
        <p:spPr>
          <a:xfrm>
            <a:off x="7557480" y="6841800"/>
            <a:ext cx="2339280" cy="540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ja-JP" b="1">
                <a:latin typeface="Source Sans Pro Black"/>
              </a:rPr>
              <a:t>&lt;date/time&gt;</a:t>
            </a:r>
            <a:endParaRPr/>
          </a:p>
        </p:txBody>
      </p:sp>
      <p:sp>
        <p:nvSpPr>
          <p:cNvPr id="46" name="PlaceHolder 8"/>
          <p:cNvSpPr>
            <a:spLocks noGrp="1"/>
          </p:cNvSpPr>
          <p:nvPr>
            <p:ph type="ftr"/>
          </p:nvPr>
        </p:nvSpPr>
        <p:spPr>
          <a:xfrm>
            <a:off x="1079640" y="6841800"/>
            <a:ext cx="3238920" cy="54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b="1">
                <a:latin typeface="Source Sans Pro Black"/>
              </a:rPr>
              <a:t>&lt;footer&gt;</a:t>
            </a:r>
            <a:endParaRPr/>
          </a:p>
        </p:txBody>
      </p:sp>
      <p:sp>
        <p:nvSpPr>
          <p:cNvPr id="47" name="PlaceHolder 9"/>
          <p:cNvSpPr>
            <a:spLocks noGrp="1"/>
          </p:cNvSpPr>
          <p:nvPr>
            <p:ph type="sldNum"/>
          </p:nvPr>
        </p:nvSpPr>
        <p:spPr>
          <a:xfrm>
            <a:off x="179640" y="6841800"/>
            <a:ext cx="540000" cy="54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fld id="{84CCE589-BC79-4751-B99B-196E43FDACD7}" type="slidenum">
              <a:rPr lang="en-US" b="1">
                <a:latin typeface="Source Sans Pro Black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chemeClr val="bg1"/>
                </a:solidFill>
                <a:latin typeface="Times New Roman"/>
                <a:cs typeface="Times New Roman"/>
              </a:rPr>
              <a:t>Buzzwords from </a:t>
            </a:r>
            <a:r>
              <a:rPr lang="en-US" sz="301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Oracle Code One - 2019</a:t>
            </a:r>
            <a:endParaRPr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456840" y="1737720"/>
            <a:ext cx="3107880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dirty="0" err="1" smtClean="0">
                <a:solidFill>
                  <a:srgbClr val="FF0000"/>
                </a:solidFill>
                <a:latin typeface="Arial"/>
              </a:rPr>
              <a:t>Graal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</a:rPr>
              <a:t>VM</a:t>
            </a:r>
            <a:endParaRPr sz="2000" dirty="0"/>
          </a:p>
        </p:txBody>
      </p:sp>
      <p:sp>
        <p:nvSpPr>
          <p:cNvPr id="85" name="TextShape 3"/>
          <p:cNvSpPr txBox="1"/>
          <p:nvPr/>
        </p:nvSpPr>
        <p:spPr>
          <a:xfrm>
            <a:off x="466725" y="3248025"/>
            <a:ext cx="8991600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</a:rPr>
              <a:t>Evolution of Server Side Java </a:t>
            </a:r>
            <a:r>
              <a:rPr lang="mr-IN" sz="2000" dirty="0" smtClean="0">
                <a:solidFill>
                  <a:srgbClr val="FF0000"/>
                </a:solidFill>
                <a:latin typeface="Arial"/>
              </a:rPr>
              <a:t>–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 Java EE to Jakarta EE</a:t>
            </a:r>
            <a:endParaRPr sz="2000" dirty="0"/>
          </a:p>
        </p:txBody>
      </p:sp>
      <p:sp>
        <p:nvSpPr>
          <p:cNvPr id="86" name="TextShape 4"/>
          <p:cNvSpPr txBox="1"/>
          <p:nvPr/>
        </p:nvSpPr>
        <p:spPr>
          <a:xfrm>
            <a:off x="466725" y="4695825"/>
            <a:ext cx="7782286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</a:rPr>
              <a:t>JDK Features overview </a:t>
            </a:r>
            <a:r>
              <a:rPr lang="mr-IN" sz="2000" dirty="0" smtClean="0">
                <a:solidFill>
                  <a:srgbClr val="FF0000"/>
                </a:solidFill>
                <a:latin typeface="Arial"/>
              </a:rPr>
              <a:t>–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 Versions - 9,10,11,12,13</a:t>
            </a:r>
            <a:endParaRPr sz="2000" dirty="0"/>
          </a:p>
        </p:txBody>
      </p:sp>
      <p:sp>
        <p:nvSpPr>
          <p:cNvPr id="88" name="TextShape 6"/>
          <p:cNvSpPr txBox="1"/>
          <p:nvPr/>
        </p:nvSpPr>
        <p:spPr>
          <a:xfrm>
            <a:off x="466725" y="4010025"/>
            <a:ext cx="5943600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dirty="0" err="1" smtClean="0">
                <a:solidFill>
                  <a:srgbClr val="FF0000"/>
                </a:solidFill>
                <a:latin typeface="Arial"/>
              </a:rPr>
              <a:t>Microprofile</a:t>
            </a:r>
            <a:endParaRPr sz="2000" dirty="0"/>
          </a:p>
        </p:txBody>
      </p:sp>
      <p:sp>
        <p:nvSpPr>
          <p:cNvPr id="14" name="TextShape 6"/>
          <p:cNvSpPr txBox="1"/>
          <p:nvPr/>
        </p:nvSpPr>
        <p:spPr>
          <a:xfrm>
            <a:off x="466725" y="2486025"/>
            <a:ext cx="5791200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dirty="0" err="1" smtClean="0">
                <a:solidFill>
                  <a:srgbClr val="FF0000"/>
                </a:solidFill>
                <a:latin typeface="Arial"/>
              </a:rPr>
              <a:t>Quarkus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/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</a:rPr>
              <a:t>Micronaut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/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</a:rPr>
              <a:t>Helidon</a:t>
            </a:r>
            <a:endParaRPr sz="2000" dirty="0"/>
          </a:p>
        </p:txBody>
      </p:sp>
      <p:sp>
        <p:nvSpPr>
          <p:cNvPr id="15" name="TextShape 4"/>
          <p:cNvSpPr txBox="1"/>
          <p:nvPr/>
        </p:nvSpPr>
        <p:spPr>
          <a:xfrm>
            <a:off x="466725" y="5457825"/>
            <a:ext cx="7782286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</a:rPr>
              <a:t>Cloud Native Architectures with Service Mesh</a:t>
            </a:r>
            <a:endParaRPr sz="2000" dirty="0"/>
          </a:p>
        </p:txBody>
      </p:sp>
      <p:sp>
        <p:nvSpPr>
          <p:cNvPr id="16" name="TextShape 4"/>
          <p:cNvSpPr txBox="1"/>
          <p:nvPr/>
        </p:nvSpPr>
        <p:spPr>
          <a:xfrm>
            <a:off x="466725" y="6219825"/>
            <a:ext cx="7782286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</a:rPr>
              <a:t>Contributing to 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</a:rPr>
              <a:t>Opensource</a:t>
            </a:r>
            <a:endParaRPr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Micronaut</a:t>
            </a:r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Helidon</a:t>
            </a:r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Why care about startup and memory footprint</a:t>
            </a:r>
            <a:endParaRPr lang="en-US" sz="32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10" descr="startupTi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325" y="3095625"/>
            <a:ext cx="3211696" cy="2130425"/>
          </a:xfrm>
          <a:prstGeom prst="rect">
            <a:avLst/>
          </a:prstGeom>
        </p:spPr>
      </p:pic>
      <p:sp>
        <p:nvSpPr>
          <p:cNvPr id="14" name="TextShape 3"/>
          <p:cNvSpPr txBox="1"/>
          <p:nvPr/>
        </p:nvSpPr>
        <p:spPr>
          <a:xfrm>
            <a:off x="771525" y="1647825"/>
            <a:ext cx="2590800" cy="1676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Efficient On </a:t>
            </a:r>
          </a:p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Demand </a:t>
            </a:r>
          </a:p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Scaling of the applications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5" name="TextShape 3"/>
          <p:cNvSpPr txBox="1"/>
          <p:nvPr/>
        </p:nvSpPr>
        <p:spPr>
          <a:xfrm>
            <a:off x="6638925" y="1952625"/>
            <a:ext cx="2590800" cy="1676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Low Down time</a:t>
            </a:r>
          </a:p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During the scaling process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6" name="TextShape 3"/>
          <p:cNvSpPr txBox="1"/>
          <p:nvPr/>
        </p:nvSpPr>
        <p:spPr>
          <a:xfrm>
            <a:off x="7019925" y="4314825"/>
            <a:ext cx="2590800" cy="1676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Low compute costs that can be saved on Memory and CPU</a:t>
            </a:r>
            <a:endParaRPr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445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Supersonic Subatomic Java from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Redhat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 descr="Screen Shot 2019-10-02 at 5.04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1724025"/>
            <a:ext cx="94488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36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Micronaut</a:t>
            </a:r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Helidon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-  Challenges for adoption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38125" y="1495425"/>
            <a:ext cx="4267200" cy="51816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23925" y="1647825"/>
            <a:ext cx="2500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Supported 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4733925" y="1495425"/>
            <a:ext cx="4876800" cy="51816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24525" y="1647825"/>
            <a:ext cx="2858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OK with Caveats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42925" y="2257425"/>
            <a:ext cx="3733799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Dynamic Class loading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InvokeDynamic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&amp; method handles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Finalizer</a:t>
            </a:r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Security Manager</a:t>
            </a:r>
          </a:p>
          <a:p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JMX, native VM interfaces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4925" y="2409825"/>
            <a:ext cx="426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Reflection(Manual List)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Dynamic Proxy ( Manual list)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JNI ( manual list )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Static initializers ( eager )</a:t>
            </a:r>
          </a:p>
          <a:p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5867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Demo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3016440" y="2377800"/>
            <a:ext cx="3747960" cy="375012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38125" y="1647825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dirty="0" err="1" smtClean="0"/>
              <a:t>Quarkus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getting started </a:t>
            </a:r>
            <a:r>
              <a:rPr lang="mr-IN" dirty="0" smtClean="0"/>
              <a:t>–</a:t>
            </a:r>
            <a:r>
              <a:rPr lang="en-US" dirty="0" smtClean="0"/>
              <a:t> REST and REST+JPA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8125" y="2105025"/>
            <a:ext cx="576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Show Native Image generation and </a:t>
            </a:r>
            <a:r>
              <a:rPr lang="en-US" dirty="0" err="1" smtClean="0"/>
              <a:t>Openshift</a:t>
            </a:r>
            <a:r>
              <a:rPr lang="en-US" dirty="0" smtClean="0"/>
              <a:t> 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714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Evolution of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Serverside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Java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Java EE to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JakartaEE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02" y="1571625"/>
            <a:ext cx="9706996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634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Evolution of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Serverside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Java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Java EE to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JakartaEE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1200px-Eclipse_Foundation_Logo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2257425"/>
            <a:ext cx="4409544" cy="1447800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3" name="Picture 2" descr="javae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2790825"/>
            <a:ext cx="4020207" cy="1981200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4" name="Picture 3" descr="jakarta_ee_logo_schoone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4010025"/>
            <a:ext cx="4419601" cy="1295400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5" name="Right Arrow 4"/>
          <p:cNvSpPr/>
          <p:nvPr/>
        </p:nvSpPr>
        <p:spPr>
          <a:xfrm>
            <a:off x="4276725" y="3324225"/>
            <a:ext cx="6858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62526" y="1724025"/>
            <a:ext cx="4876800" cy="42672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5725" y="5457825"/>
            <a:ext cx="5402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Java EE 8 is transferred to Eclipse foundation</a:t>
            </a:r>
          </a:p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rom Oracle JCP in 2017 as EE4J project,</a:t>
            </a:r>
          </a:p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which now is called Jakarta EE 8 ( Released Sep 2018 ).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1766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Evolution of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Serverside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Java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Java EE to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JakartaEE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6" descr="JavaEEToJakarta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1541841"/>
            <a:ext cx="9528717" cy="490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15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Microprofile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microprofile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3095625"/>
            <a:ext cx="4467225" cy="1576668"/>
          </a:xfrm>
          <a:prstGeom prst="rect">
            <a:avLst/>
          </a:prstGeom>
        </p:spPr>
      </p:pic>
      <p:sp>
        <p:nvSpPr>
          <p:cNvPr id="5" name="TextShape 3"/>
          <p:cNvSpPr txBox="1"/>
          <p:nvPr/>
        </p:nvSpPr>
        <p:spPr>
          <a:xfrm>
            <a:off x="619125" y="1800225"/>
            <a:ext cx="2819400" cy="1219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Implements light weight specs which are needed for Modern cloud native apps.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6" name="TextShape 3"/>
          <p:cNvSpPr txBox="1"/>
          <p:nvPr/>
        </p:nvSpPr>
        <p:spPr>
          <a:xfrm>
            <a:off x="1000125" y="4772025"/>
            <a:ext cx="2819400" cy="1219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It includes a subset of Java EE specs and also some new specs 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8" name="TextShape 3"/>
          <p:cNvSpPr txBox="1"/>
          <p:nvPr/>
        </p:nvSpPr>
        <p:spPr>
          <a:xfrm>
            <a:off x="5572125" y="1800225"/>
            <a:ext cx="2895600" cy="1295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Major vendors contribute toward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microprofile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and have their own implementations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9" name="TextShape 3"/>
          <p:cNvSpPr txBox="1"/>
          <p:nvPr/>
        </p:nvSpPr>
        <p:spPr>
          <a:xfrm>
            <a:off x="6181725" y="4619625"/>
            <a:ext cx="3581400" cy="1752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IBM Open Liberty</a:t>
            </a:r>
          </a:p>
          <a:p>
            <a:pPr algn="ctr"/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Payara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Micro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Apache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TomEE</a:t>
            </a: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Redhat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Thorntail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( will now be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transfering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to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Quarkus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446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Microprofile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Roadmap 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19-10-03 at 4.52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495425"/>
            <a:ext cx="9372600" cy="52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8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Microprofile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Cheat Sheet 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789891"/>
              </p:ext>
            </p:extLst>
          </p:nvPr>
        </p:nvGraphicFramePr>
        <p:xfrm>
          <a:off x="161925" y="1571631"/>
          <a:ext cx="9525000" cy="5181600"/>
        </p:xfrm>
        <a:graphic>
          <a:graphicData uri="http://schemas.openxmlformats.org/drawingml/2006/table">
            <a:tbl>
              <a:tblPr/>
              <a:tblGrid>
                <a:gridCol w="4191000"/>
                <a:gridCol w="5334000"/>
              </a:tblGrid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MicroProfile Specification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Quarkus Dependency ( Maven group:artifact 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CDI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io.quarkus:quarkus-arc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JAX-RS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io.quarkus:quarkus-resteasy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JSON-P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io.quarkus:quarkus-jsonp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JSON-B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io.quarkus:quarkus-jsonb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Config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N/A. Included by default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 Client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io.quarkus:quarkus-smallrye-rest-client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Fault Tolerance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io.quarkus:quarkus-smallrye-fault-tolerance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Health Check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io.quarkus:quarkus-smallrye-health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Metrics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io.quarkus:quarkus-smallrye-metrics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JWT Security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io.quarkus:quarkus-smallrye-jwt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OpenAPI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io.quarkus:quarkus-smallrye-openapi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OpenTracing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io.quarkus:quarkus-smallrye-opentracing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Reactive Streams Operators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io.quarkus:quarkus-smallrye-reactive-streams-operators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Reactive Messaging (Draft)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io.quarkus:quarkus-smallrye-reactive-messaging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744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Graal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VM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What is it ?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GRaalV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5" y="3171825"/>
            <a:ext cx="4079875" cy="1831272"/>
          </a:xfrm>
          <a:prstGeom prst="rect">
            <a:avLst/>
          </a:prstGeom>
        </p:spPr>
      </p:pic>
      <p:sp>
        <p:nvSpPr>
          <p:cNvPr id="13" name="TextShape 3"/>
          <p:cNvSpPr txBox="1"/>
          <p:nvPr/>
        </p:nvSpPr>
        <p:spPr>
          <a:xfrm>
            <a:off x="1228725" y="1571625"/>
            <a:ext cx="2068560" cy="124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Universal </a:t>
            </a:r>
          </a:p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Virtual </a:t>
            </a:r>
          </a:p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Machine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4" name="TextShape 3"/>
          <p:cNvSpPr txBox="1"/>
          <p:nvPr/>
        </p:nvSpPr>
        <p:spPr>
          <a:xfrm>
            <a:off x="390525" y="5305425"/>
            <a:ext cx="4267200" cy="124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Polyglot VM that can run</a:t>
            </a:r>
          </a:p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Java,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Javascript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, Python, Ruby, R ,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Scala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Kotlin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etc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5" name="TextShape 3"/>
          <p:cNvSpPr txBox="1"/>
          <p:nvPr/>
        </p:nvSpPr>
        <p:spPr>
          <a:xfrm>
            <a:off x="5572125" y="1571625"/>
            <a:ext cx="3592560" cy="124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Start your programs</a:t>
            </a:r>
          </a:p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Blazing fast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6" name="TextShape 3"/>
          <p:cNvSpPr txBox="1"/>
          <p:nvPr/>
        </p:nvSpPr>
        <p:spPr>
          <a:xfrm>
            <a:off x="7629525" y="3248025"/>
            <a:ext cx="2068560" cy="124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Very low memory foot print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7" name="TextShape 3"/>
          <p:cNvSpPr txBox="1"/>
          <p:nvPr/>
        </p:nvSpPr>
        <p:spPr>
          <a:xfrm>
            <a:off x="5343525" y="5686425"/>
            <a:ext cx="4114801" cy="124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Nativ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e Image builder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8" name="TextShape 3"/>
          <p:cNvSpPr txBox="1"/>
          <p:nvPr/>
        </p:nvSpPr>
        <p:spPr>
          <a:xfrm>
            <a:off x="-21634" y="3248025"/>
            <a:ext cx="3124200" cy="1219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Written in </a:t>
            </a:r>
          </a:p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Java and is 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Opensource</a:t>
            </a:r>
            <a:endParaRPr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Cloud Native Architectures with Service 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Mesh-</a:t>
            </a:r>
          </a:p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Brief History of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Microservices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19-10-03 at 11.05.3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1571625"/>
            <a:ext cx="965032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9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Cloud Native Architectures with Service 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Mesh-</a:t>
            </a:r>
          </a:p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Microservices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Evolution from 2014 to 2018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19-10-03 at 10.33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1724025"/>
            <a:ext cx="6867525" cy="47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9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Cloud Native Architectures with Service 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Mesh</a:t>
            </a:r>
          </a:p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- Netflix OSS Architecture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Screen Shot 2019-10-03 at 11.11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257425"/>
            <a:ext cx="8467725" cy="433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0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Cloud Native Architectures with Service 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Mesh</a:t>
            </a:r>
          </a:p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- ISTIO Architecture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ISTIO-Arch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75" y="1190625"/>
            <a:ext cx="10077450" cy="561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2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Cloud Native Architectures with Service 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Mesh</a:t>
            </a:r>
          </a:p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- Before ISTIO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19-10-03 at 10.31.44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571625"/>
            <a:ext cx="9220200" cy="494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62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Cloud Native Architectures with Service 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Mesh</a:t>
            </a:r>
          </a:p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- After ISTIO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19-10-03 at 10.31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571625"/>
            <a:ext cx="9242619" cy="504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2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656160" y="2835360"/>
            <a:ext cx="180720" cy="4302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1370880" y="2202120"/>
            <a:ext cx="5714640" cy="379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Graal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VM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How does it work ?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95325" y="3019425"/>
            <a:ext cx="2438400" cy="685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Javac</a:t>
            </a:r>
            <a:r>
              <a:rPr lang="en-US" sz="1600" dirty="0" smtClean="0"/>
              <a:t>    </a:t>
            </a:r>
            <a:r>
              <a:rPr lang="en-US" sz="1600" dirty="0" err="1" smtClean="0"/>
              <a:t>Hello.java</a:t>
            </a:r>
            <a:endParaRPr lang="en-US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695325" y="4695825"/>
            <a:ext cx="2514600" cy="685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Hello.class</a:t>
            </a:r>
            <a:r>
              <a:rPr lang="en-US" sz="1600" dirty="0" smtClean="0"/>
              <a:t> ( Byte Code )</a:t>
            </a:r>
            <a:endParaRPr lang="en-US" sz="16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5266649" y="3552825"/>
            <a:ext cx="4343400" cy="2286000"/>
            <a:chOff x="5038725" y="1571625"/>
            <a:chExt cx="4343400" cy="2286000"/>
          </a:xfrm>
        </p:grpSpPr>
        <p:sp>
          <p:nvSpPr>
            <p:cNvPr id="11" name="Rounded Rectangle 10"/>
            <p:cNvSpPr/>
            <p:nvPr/>
          </p:nvSpPr>
          <p:spPr>
            <a:xfrm>
              <a:off x="5191125" y="1571625"/>
              <a:ext cx="3429000" cy="457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Byte Code Interpreter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038725" y="3324225"/>
              <a:ext cx="43434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Native Machine Code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324725" y="2486025"/>
              <a:ext cx="1981876" cy="457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JIT Compiler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6486525" y="2028825"/>
              <a:ext cx="0" cy="1295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72325" y="2028825"/>
              <a:ext cx="6096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629525" y="2943225"/>
              <a:ext cx="2286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14325" y="5915025"/>
            <a:ext cx="3429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Compile Time</a:t>
            </a:r>
            <a:endParaRPr lang="en-US" sz="3600" dirty="0">
              <a:latin typeface="Times New Roman"/>
              <a:cs typeface="Times New Roman"/>
            </a:endParaRPr>
          </a:p>
          <a:p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19725" y="5915025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Run time</a:t>
            </a:r>
            <a:endParaRPr lang="en-US" sz="3600" dirty="0">
              <a:latin typeface="Times New Roman"/>
              <a:cs typeface="Times New Roman"/>
            </a:endParaRPr>
          </a:p>
        </p:txBody>
      </p:sp>
      <p:cxnSp>
        <p:nvCxnSpPr>
          <p:cNvPr id="66" name="Elbow Connector 65"/>
          <p:cNvCxnSpPr>
            <a:stCxn id="10" idx="3"/>
            <a:endCxn id="72" idx="1"/>
          </p:cNvCxnSpPr>
          <p:nvPr/>
        </p:nvCxnSpPr>
        <p:spPr>
          <a:xfrm flipV="1">
            <a:off x="3209925" y="2905125"/>
            <a:ext cx="1981200" cy="2133600"/>
          </a:xfrm>
          <a:prstGeom prst="bentConnector3">
            <a:avLst>
              <a:gd name="adj1" fmla="val 6489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85725" y="2409825"/>
            <a:ext cx="3810000" cy="43434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4124325" y="2409825"/>
            <a:ext cx="5638800" cy="42672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5191125" y="2638425"/>
            <a:ext cx="35052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Hello</a:t>
            </a:r>
            <a:endParaRPr lang="en-US" dirty="0"/>
          </a:p>
        </p:txBody>
      </p:sp>
      <p:cxnSp>
        <p:nvCxnSpPr>
          <p:cNvPr id="75" name="Straight Arrow Connector 74"/>
          <p:cNvCxnSpPr>
            <a:stCxn id="72" idx="2"/>
          </p:cNvCxnSpPr>
          <p:nvPr/>
        </p:nvCxnSpPr>
        <p:spPr>
          <a:xfrm>
            <a:off x="6943725" y="3171825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>
            <a:stCxn id="2" idx="2"/>
          </p:cNvCxnSpPr>
          <p:nvPr/>
        </p:nvCxnSpPr>
        <p:spPr>
          <a:xfrm rot="16200000" flipH="1">
            <a:off x="1762125" y="3857625"/>
            <a:ext cx="990600" cy="6858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61925" y="1724025"/>
            <a:ext cx="576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Traditional JIT compilation at a high-level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4609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Graal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VM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How does it work ?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19125" y="2638425"/>
            <a:ext cx="2819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Javac</a:t>
            </a:r>
            <a:r>
              <a:rPr lang="en-US" sz="1600" dirty="0" smtClean="0"/>
              <a:t>    </a:t>
            </a:r>
            <a:r>
              <a:rPr lang="en-US" sz="1600" dirty="0" err="1" smtClean="0"/>
              <a:t>Hello.java</a:t>
            </a:r>
            <a:endParaRPr lang="en-US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619125" y="3781425"/>
            <a:ext cx="2895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Hello.class</a:t>
            </a:r>
            <a:r>
              <a:rPr lang="en-US" sz="1600" dirty="0" smtClean="0"/>
              <a:t> ( Byte Code )</a:t>
            </a:r>
            <a:endParaRPr lang="en-US" sz="16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5038726" y="3552825"/>
            <a:ext cx="4571324" cy="2286000"/>
            <a:chOff x="4370396" y="1571625"/>
            <a:chExt cx="5011729" cy="2286000"/>
          </a:xfrm>
        </p:grpSpPr>
        <p:sp>
          <p:nvSpPr>
            <p:cNvPr id="11" name="Rounded Rectangle 10"/>
            <p:cNvSpPr/>
            <p:nvPr/>
          </p:nvSpPr>
          <p:spPr>
            <a:xfrm>
              <a:off x="5191125" y="1571625"/>
              <a:ext cx="3429000" cy="457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Byte Code Interpreter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370396" y="3324225"/>
              <a:ext cx="5011729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Execute Native Machine Code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324725" y="2486025"/>
              <a:ext cx="1981876" cy="457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JIT Compiler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6486525" y="2028825"/>
              <a:ext cx="0" cy="1295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72325" y="2028825"/>
              <a:ext cx="6096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629525" y="2943225"/>
              <a:ext cx="2286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14325" y="5915025"/>
            <a:ext cx="3429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Compile Time</a:t>
            </a:r>
            <a:endParaRPr lang="en-US" sz="3600" dirty="0">
              <a:latin typeface="Times New Roman"/>
              <a:cs typeface="Times New Roman"/>
            </a:endParaRPr>
          </a:p>
          <a:p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19725" y="5915025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Run time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85725" y="2409825"/>
            <a:ext cx="3810000" cy="43434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4124325" y="2409825"/>
            <a:ext cx="5638800" cy="42672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5191125" y="2638425"/>
            <a:ext cx="35052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</a:t>
            </a:r>
            <a:r>
              <a:rPr lang="mr-IN" dirty="0" smtClean="0"/>
              <a:t>–</a:t>
            </a:r>
            <a:r>
              <a:rPr lang="en-US" dirty="0" smtClean="0"/>
              <a:t>XX </a:t>
            </a:r>
            <a:r>
              <a:rPr lang="en-US" dirty="0" err="1" smtClean="0"/>
              <a:t>AOTLibrary</a:t>
            </a:r>
            <a:r>
              <a:rPr lang="en-US" dirty="0" smtClean="0"/>
              <a:t>=Hello</a:t>
            </a:r>
            <a:endParaRPr lang="en-US" dirty="0"/>
          </a:p>
        </p:txBody>
      </p:sp>
      <p:cxnSp>
        <p:nvCxnSpPr>
          <p:cNvPr id="75" name="Straight Arrow Connector 74"/>
          <p:cNvCxnSpPr>
            <a:stCxn id="72" idx="2"/>
          </p:cNvCxnSpPr>
          <p:nvPr/>
        </p:nvCxnSpPr>
        <p:spPr>
          <a:xfrm>
            <a:off x="6943725" y="3171825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61925" y="1724025"/>
            <a:ext cx="4649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Graal</a:t>
            </a:r>
            <a:r>
              <a:rPr lang="en-US" sz="2400" dirty="0" smtClean="0"/>
              <a:t> Compilation at a high-level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90725" y="3324225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19125" y="4848225"/>
            <a:ext cx="2895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Jaotc</a:t>
            </a:r>
            <a:r>
              <a:rPr lang="en-US" sz="1600" dirty="0" smtClean="0"/>
              <a:t> </a:t>
            </a:r>
            <a:r>
              <a:rPr lang="en-US" sz="1600" dirty="0" err="1" smtClean="0"/>
              <a:t>Hello.class</a:t>
            </a:r>
            <a:endParaRPr lang="en-US" sz="1600" dirty="0" smtClean="0"/>
          </a:p>
          <a:p>
            <a:pPr algn="ctr"/>
            <a:r>
              <a:rPr lang="en-US" sz="1600" dirty="0" smtClean="0"/>
              <a:t> ( AOT compilation )</a:t>
            </a:r>
            <a:endParaRPr lang="en-US" sz="1600" dirty="0"/>
          </a:p>
        </p:txBody>
      </p:sp>
      <p:cxnSp>
        <p:nvCxnSpPr>
          <p:cNvPr id="13" name="Straight Arrow Connector 12"/>
          <p:cNvCxnSpPr>
            <a:stCxn id="10" idx="2"/>
          </p:cNvCxnSpPr>
          <p:nvPr/>
        </p:nvCxnSpPr>
        <p:spPr>
          <a:xfrm flipH="1">
            <a:off x="1914525" y="4391025"/>
            <a:ext cx="1524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26" idx="3"/>
            <a:endCxn id="72" idx="1"/>
          </p:cNvCxnSpPr>
          <p:nvPr/>
        </p:nvCxnSpPr>
        <p:spPr>
          <a:xfrm flipV="1">
            <a:off x="3514725" y="2905125"/>
            <a:ext cx="1676400" cy="2247900"/>
          </a:xfrm>
          <a:prstGeom prst="bentConnector3">
            <a:avLst>
              <a:gd name="adj1" fmla="val 6377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419725" y="3171825"/>
            <a:ext cx="0" cy="213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90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Graal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VM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Architecture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graalArchitectureOne (1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1647824"/>
            <a:ext cx="89916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86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Graal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VM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Demo Hello World 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3016440" y="2377800"/>
            <a:ext cx="3747960" cy="3750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3592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Micronaut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Helidon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What are they ?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Helid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800225"/>
            <a:ext cx="4267200" cy="1371600"/>
          </a:xfrm>
          <a:prstGeom prst="rect">
            <a:avLst/>
          </a:prstGeom>
        </p:spPr>
      </p:pic>
      <p:pic>
        <p:nvPicPr>
          <p:cNvPr id="3" name="Picture 2" descr="Micronaut_OG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3248025"/>
            <a:ext cx="3657600" cy="2001673"/>
          </a:xfrm>
          <a:prstGeom prst="rect">
            <a:avLst/>
          </a:prstGeom>
        </p:spPr>
      </p:pic>
      <p:pic>
        <p:nvPicPr>
          <p:cNvPr id="5" name="Picture 4" descr="quarkus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5610225"/>
            <a:ext cx="3984171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14925" y="1495425"/>
            <a:ext cx="4724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Light weight Frame works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Built to apply the benefits of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GraalVM</a:t>
            </a: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Helidon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is Oracle’s and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Quarkus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is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Redhat’s</a:t>
            </a: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All these projects are intended for micro service development using light weight micro profile .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Anything extra can be added or configured to the project using extensions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1875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Micronaut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Helidon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Startup Time graph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838325" y="1800225"/>
            <a:ext cx="0" cy="388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838325" y="2333625"/>
            <a:ext cx="29718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838325" y="5457825"/>
            <a:ext cx="7010400" cy="228600"/>
            <a:chOff x="1838325" y="5915025"/>
            <a:chExt cx="7010400" cy="2286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838325" y="6143625"/>
              <a:ext cx="7010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2099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8863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2579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77057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695325" y="2181225"/>
            <a:ext cx="1053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Quarkus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2925" y="3400425"/>
            <a:ext cx="1253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Micronaut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9125" y="4543425"/>
            <a:ext cx="10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Helidon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838325" y="4848225"/>
            <a:ext cx="28956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838325" y="3629025"/>
            <a:ext cx="58674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838325" y="4467225"/>
            <a:ext cx="152400" cy="381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838325" y="3324225"/>
            <a:ext cx="304800" cy="3048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838325" y="1952625"/>
            <a:ext cx="76200" cy="381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676525" y="5762625"/>
            <a:ext cx="868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500ms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29125" y="5762625"/>
            <a:ext cx="99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1000ms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00725" y="5762625"/>
            <a:ext cx="99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1500ms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48525" y="5762625"/>
            <a:ext cx="99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000ms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90725" y="1952625"/>
            <a:ext cx="932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10.5ms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43125" y="3248025"/>
            <a:ext cx="740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30ms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90725" y="4467225"/>
            <a:ext cx="740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25ms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6562725" y="1876425"/>
            <a:ext cx="152400" cy="1524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867525" y="1724025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Native Image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6562725" y="2333625"/>
            <a:ext cx="152400" cy="152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867525" y="2181225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JDK 8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33925" y="4848225"/>
            <a:ext cx="868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979ms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58125" y="3629025"/>
            <a:ext cx="99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1967ms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10125" y="2333625"/>
            <a:ext cx="868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983ms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74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Micronaut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Helidon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Memory Footprint graph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838325" y="1800225"/>
            <a:ext cx="0" cy="388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838325" y="2333625"/>
            <a:ext cx="28956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838325" y="5457825"/>
            <a:ext cx="7010400" cy="228600"/>
            <a:chOff x="1838325" y="5915025"/>
            <a:chExt cx="7010400" cy="2286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838325" y="6143625"/>
              <a:ext cx="7010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2099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8863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2579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77057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695325" y="2181225"/>
            <a:ext cx="1053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Quarkus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2925" y="3400425"/>
            <a:ext cx="1253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Micronaut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9125" y="4543425"/>
            <a:ext cx="10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Helidon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838325" y="4848225"/>
            <a:ext cx="31242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838325" y="3629025"/>
            <a:ext cx="58674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838325" y="4467225"/>
            <a:ext cx="152400" cy="381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838325" y="3324225"/>
            <a:ext cx="304800" cy="3048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838325" y="1952625"/>
            <a:ext cx="76200" cy="381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676525" y="5762625"/>
            <a:ext cx="840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50MB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29125" y="5762625"/>
            <a:ext cx="96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100MB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00725" y="5762625"/>
            <a:ext cx="96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150MB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48525" y="5762625"/>
            <a:ext cx="96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200MB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90725" y="1952625"/>
            <a:ext cx="840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16MB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43125" y="3248025"/>
            <a:ext cx="840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37MB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90725" y="4467225"/>
            <a:ext cx="840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26MB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6562725" y="1876425"/>
            <a:ext cx="152400" cy="1524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867525" y="1724025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Native Image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6562725" y="2333625"/>
            <a:ext cx="152400" cy="152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867525" y="2181225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JDK 8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14925" y="4848225"/>
            <a:ext cx="96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107MB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05725" y="3629025"/>
            <a:ext cx="96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198MB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10125" y="2333625"/>
            <a:ext cx="96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160MB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859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7202</TotalTime>
  <Words>729</Words>
  <Application>Microsoft Macintosh PowerPoint</Application>
  <PresentationFormat>Custom</PresentationFormat>
  <Paragraphs>178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Koganti </dc:creator>
  <cp:lastModifiedBy>Hello World</cp:lastModifiedBy>
  <cp:revision>316</cp:revision>
  <dcterms:created xsi:type="dcterms:W3CDTF">2015-11-09T18:12:31Z</dcterms:created>
  <dcterms:modified xsi:type="dcterms:W3CDTF">2019-10-03T20:54:05Z</dcterms:modified>
  <dc:language>en-US</dc:language>
</cp:coreProperties>
</file>